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0"/>
    <p:restoredTop sz="94694"/>
  </p:normalViewPr>
  <p:slideViewPr>
    <p:cSldViewPr snapToGrid="0">
      <p:cViewPr varScale="1">
        <p:scale>
          <a:sx n="81" d="100"/>
          <a:sy n="81" d="100"/>
        </p:scale>
        <p:origin x="76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7:34:17.5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D511E-6EF8-844B-8DB9-C01D0E133FC9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C2949-48AE-2242-949F-4525750FB372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09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C2949-48AE-2242-949F-4525750FB37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033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1B15F-644A-1FC4-B833-8D8CE8487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9BCF65F-6235-36AA-8342-6B7952595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D11DA4-5AAD-5BBF-E18F-CD1A8874D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2EDB-B848-0A47-A9F0-27AA13DB1968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4934BE-2D97-3352-3936-20BD065AC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DB6BFA-2782-043B-CA21-87C999C1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5560-D9A7-4443-9C27-8FEFE07C3939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88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1D026-BE7B-48C8-49EF-A6ACA1206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CAC3F93-61F1-33A8-6ADF-C7550E420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0ED6AD-57F4-18D3-3475-49298D4EE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2EDB-B848-0A47-A9F0-27AA13DB1968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B86DCD-E1AF-F260-A972-9D6990E3B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939D4C-3642-D8DA-B0F4-E2466219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5560-D9A7-4443-9C27-8FEFE07C3939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90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5355D23-76F1-37E6-B65A-54ACD435F1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6888E5C-E296-06B9-44C1-2D2EC0623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2608F1-B10B-5DE9-1E20-FD697240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2EDB-B848-0A47-A9F0-27AA13DB1968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FA3D34-839F-E4D7-277E-A59F1913B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713412-EC16-D770-9B48-68823AB22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5560-D9A7-4443-9C27-8FEFE07C3939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87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D40DD8-DAC2-CDB6-1E91-4C69D9F05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F56770-08B5-3E38-437E-7D70BA1D7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A3CB05-6807-4C4D-1CC8-B1224B2F1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2EDB-B848-0A47-A9F0-27AA13DB1968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527971-CC5A-F2B4-94FC-F30883143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25D0AE-0535-8BDA-9A88-BBFA5447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5560-D9A7-4443-9C27-8FEFE07C3939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398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F0F340-273D-CA59-495D-1FA2FE31C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A2D132-B071-B175-11FC-592506EB0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A843F4-3615-BDDB-2DD1-6CEE6AC5E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2EDB-B848-0A47-A9F0-27AA13DB1968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11FFBD-308A-E576-9CE8-F2C7EBF0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4CB7A7-F560-5C92-0254-AA8E6E27C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5560-D9A7-4443-9C27-8FEFE07C3939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74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AA61D-F738-386F-FEE8-FCA33EE78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65FA03-2312-F7CB-17CF-2034660B6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80D27B4-F639-0C7F-C971-800E99D45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6FC5935-830B-CE20-CF32-C3443A24F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2EDB-B848-0A47-A9F0-27AA13DB1968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0AA9-5FEC-354D-8365-C5C05EC10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9320E8A-1542-FD7C-4E5B-7C751F227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5560-D9A7-4443-9C27-8FEFE07C3939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314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F0C432-F4DF-BC81-29D2-82C64354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24267B-8EA3-E9C4-CA9A-9B92524E5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579198A-A321-A069-ADA8-48AC68A82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99B7457-1FEF-3D19-7727-A0810501BA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5EB6C6B-4952-4F5F-33D5-E4F7185ED8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200B915-7A11-AAA3-E864-4F5F14775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2EDB-B848-0A47-A9F0-27AA13DB1968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60F6B9C-DA0A-302D-38DE-C67CAEBE0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2C74EED-148E-9738-5D4C-DF2D3F1D1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5560-D9A7-4443-9C27-8FEFE07C3939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65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FE71D9-46CD-FE22-F45D-17CB32E38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6BF3617-F406-FC8B-F255-159741A71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2EDB-B848-0A47-A9F0-27AA13DB1968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15F5CA-A8E2-943D-5D3F-DCA73FCDB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8F57C4-C54D-01A9-C044-8F033395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5560-D9A7-4443-9C27-8FEFE07C3939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8B2084D-00C0-C11B-F723-0101D360A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2EDB-B848-0A47-A9F0-27AA13DB1968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9FCF21D-6DE3-5E60-EB6F-CED05223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13AE075-B47F-A39F-8C6C-B6F396741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5560-D9A7-4443-9C27-8FEFE07C3939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89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CA9BC-E391-632A-E4F2-F8DBB7800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D74FE1-944C-3CA5-6660-7D26D1D85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792E5A-82FA-8CF2-4A75-14894D651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9FBDED-80B9-3BE7-F508-65E5E2EB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2EDB-B848-0A47-A9F0-27AA13DB1968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CF42FD-1C9B-A2AB-E2B9-4A84998EA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3E7960F-EDF1-B25A-4465-65FAFA46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5560-D9A7-4443-9C27-8FEFE07C3939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28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20712-3E88-F59E-2362-F439F9B22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B93BC9C-6344-E3D5-4CA8-8F8FCA85DD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42BC70-5B10-C9F8-F385-9F3DA1ED6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E9D5CA-DAD1-C2E1-401F-558BF649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2EDB-B848-0A47-A9F0-27AA13DB1968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26C43FA-9687-B74F-5808-6C0A38F34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747592-151B-A45D-444E-B7876CFE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5560-D9A7-4443-9C27-8FEFE07C3939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75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BA5514B-D27D-9908-B558-D4AD4D8D9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9FE2AC-22E8-EED5-5D1A-B5B1D8CBC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40708F-488B-E25C-4789-4FB5676F2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52EDB-B848-0A47-A9F0-27AA13DB1968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043F1C-EA9A-0E1E-6EAB-2FF918AB1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068135-3E96-E8A8-3082-48D877596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15560-D9A7-4443-9C27-8FEFE07C3939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673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Ein Bild, das Person, Mann, Kleidung, Anzug enthält.&#10;&#10;Automatisch generierte Beschreibung">
            <a:extLst>
              <a:ext uri="{FF2B5EF4-FFF2-40B4-BE49-F238E27FC236}">
                <a16:creationId xmlns:a16="http://schemas.microsoft.com/office/drawing/2014/main" id="{58912943-7580-5B46-080E-5F166D2CC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219" y="0"/>
            <a:ext cx="10934781" cy="68393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D04991CE-8B69-1293-0AF9-1A368F8E169A}"/>
                  </a:ext>
                </a:extLst>
              </p14:cNvPr>
              <p14:cNvContentPartPr/>
              <p14:nvPr/>
            </p14:nvContentPartPr>
            <p14:xfrm>
              <a:off x="2047936" y="-117451"/>
              <a:ext cx="360" cy="3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D04991CE-8B69-1293-0AF9-1A368F8E16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9936" y="-135091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feld 12">
            <a:extLst>
              <a:ext uri="{FF2B5EF4-FFF2-40B4-BE49-F238E27FC236}">
                <a16:creationId xmlns:a16="http://schemas.microsoft.com/office/drawing/2014/main" id="{C6F0C81C-DBF4-5A68-C0B0-234D50BE8A36}"/>
              </a:ext>
            </a:extLst>
          </p:cNvPr>
          <p:cNvSpPr txBox="1"/>
          <p:nvPr/>
        </p:nvSpPr>
        <p:spPr>
          <a:xfrm>
            <a:off x="117695" y="4455084"/>
            <a:ext cx="37028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German </a:t>
            </a:r>
            <a:r>
              <a:rPr lang="de-DE" sz="3200" b="1" dirty="0" err="1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desk</a:t>
            </a:r>
            <a:endParaRPr lang="de-DE" sz="3200" b="1" dirty="0">
              <a:solidFill>
                <a:schemeClr val="accent6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r"/>
            <a:endParaRPr lang="de-DE" sz="1400" b="1" dirty="0">
              <a:solidFill>
                <a:srgbClr val="9AC33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r"/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Rechtliche und steuerliche Beratung für Unternehmen und Privatpersonen</a:t>
            </a:r>
          </a:p>
        </p:txBody>
      </p:sp>
      <p:pic>
        <p:nvPicPr>
          <p:cNvPr id="20" name="Grafik 19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0186E6F8-4C86-386B-C9F8-DD0B42E5C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3155" y="779192"/>
            <a:ext cx="4680676" cy="2984351"/>
          </a:xfrm>
          <a:prstGeom prst="rect">
            <a:avLst/>
          </a:prstGeom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D32799F0-5DD3-835E-AA93-B11D730A1041}"/>
              </a:ext>
            </a:extLst>
          </p:cNvPr>
          <p:cNvSpPr/>
          <p:nvPr/>
        </p:nvSpPr>
        <p:spPr>
          <a:xfrm>
            <a:off x="3893514" y="0"/>
            <a:ext cx="4724967" cy="6858001"/>
          </a:xfrm>
          <a:prstGeom prst="rect">
            <a:avLst/>
          </a:prstGeom>
          <a:gradFill>
            <a:gsLst>
              <a:gs pos="0">
                <a:schemeClr val="accent6">
                  <a:alpha val="51832"/>
                </a:schemeClr>
              </a:gs>
              <a:gs pos="57000">
                <a:schemeClr val="bg1">
                  <a:alpha val="16961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0B174325-449D-96D9-D811-CCE1290CE5EC}"/>
              </a:ext>
            </a:extLst>
          </p:cNvPr>
          <p:cNvCxnSpPr>
            <a:cxnSpLocks/>
          </p:cNvCxnSpPr>
          <p:nvPr/>
        </p:nvCxnSpPr>
        <p:spPr>
          <a:xfrm>
            <a:off x="3893513" y="0"/>
            <a:ext cx="0" cy="685800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354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A962265-3E2B-2AF4-E2BD-207416977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465" y="945218"/>
            <a:ext cx="2610535" cy="5273844"/>
          </a:xfrm>
          <a:prstGeom prst="rect">
            <a:avLst/>
          </a:prstGeom>
        </p:spPr>
      </p:pic>
      <p:pic>
        <p:nvPicPr>
          <p:cNvPr id="6" name="Grafik 5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96B97745-58DC-3A09-6D61-C0B1AF537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3" y="293277"/>
            <a:ext cx="1246775" cy="40043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17EE06E-69A0-2804-16C7-19F8306D9FCB}"/>
              </a:ext>
            </a:extLst>
          </p:cNvPr>
          <p:cNvSpPr txBox="1"/>
          <p:nvPr/>
        </p:nvSpPr>
        <p:spPr>
          <a:xfrm>
            <a:off x="467174" y="1243406"/>
            <a:ext cx="3855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01 | </a:t>
            </a:r>
            <a:r>
              <a:rPr lang="de-DE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addwill</a:t>
            </a:r>
            <a:endParaRPr lang="de-DE" sz="2800" b="1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31F35AA-DBB1-7B6C-7994-60063E2C216F}"/>
              </a:ext>
            </a:extLst>
          </p:cNvPr>
          <p:cNvSpPr txBox="1"/>
          <p:nvPr/>
        </p:nvSpPr>
        <p:spPr>
          <a:xfrm>
            <a:off x="467174" y="1769319"/>
            <a:ext cx="8883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addwill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ist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eine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Anwaltskanzlei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mit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Hauptsitz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in Barcelona und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Niederlassungen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in Madrid, Girona, Ibiza und Andorra.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Mit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unseren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über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100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hochqualifizierten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Fachleuten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und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einer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klaren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Kundenorientierung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leisten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wir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unsere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Beratung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in den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verschiedenen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Bereichen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des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Rechts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und des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Finanzconsultings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8266F3A-BD61-0F89-CDD8-528BB77C0103}"/>
              </a:ext>
            </a:extLst>
          </p:cNvPr>
          <p:cNvSpPr txBox="1"/>
          <p:nvPr/>
        </p:nvSpPr>
        <p:spPr>
          <a:xfrm>
            <a:off x="467173" y="3059133"/>
            <a:ext cx="3855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02 | </a:t>
            </a:r>
            <a: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International </a:t>
            </a:r>
            <a:r>
              <a:rPr lang="de-DE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desk</a:t>
            </a:r>
            <a:endParaRPr lang="de-DE" sz="2800" b="1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5D3E1050-AB7D-2901-FA97-1EE5CBCB0896}"/>
              </a:ext>
            </a:extLst>
          </p:cNvPr>
          <p:cNvCxnSpPr/>
          <p:nvPr/>
        </p:nvCxnSpPr>
        <p:spPr>
          <a:xfrm>
            <a:off x="0" y="949935"/>
            <a:ext cx="12192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E9CB5ADB-7203-03BD-1695-B1A20465D62E}"/>
              </a:ext>
            </a:extLst>
          </p:cNvPr>
          <p:cNvSpPr txBox="1"/>
          <p:nvPr/>
        </p:nvSpPr>
        <p:spPr>
          <a:xfrm>
            <a:off x="10173118" y="290784"/>
            <a:ext cx="1551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>
                <a:solidFill>
                  <a:schemeClr val="accent6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your</a:t>
            </a:r>
            <a:r>
              <a:rPr lang="de-DE" sz="1200" b="1" dirty="0">
                <a:solidFill>
                  <a:schemeClr val="accent6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de-DE" sz="1200" b="1" dirty="0" err="1">
                <a:solidFill>
                  <a:schemeClr val="accent6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vision</a:t>
            </a:r>
            <a:r>
              <a:rPr lang="de-DE" sz="1200" b="1" dirty="0">
                <a:solidFill>
                  <a:schemeClr val="accent6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, </a:t>
            </a:r>
            <a:br>
              <a:rPr lang="de-DE" sz="1200" b="1" dirty="0">
                <a:solidFill>
                  <a:schemeClr val="accent6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</a:br>
            <a:r>
              <a:rPr lang="de-DE" sz="1200" b="1" dirty="0" err="1">
                <a:solidFill>
                  <a:schemeClr val="accent6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our</a:t>
            </a:r>
            <a:r>
              <a:rPr lang="de-DE" sz="1200" b="1" dirty="0">
                <a:solidFill>
                  <a:schemeClr val="accent6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de-DE" sz="1200" b="1" dirty="0" err="1">
                <a:solidFill>
                  <a:schemeClr val="accent6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challenge</a:t>
            </a:r>
            <a:endParaRPr lang="de-DE" sz="1200" b="1" dirty="0">
              <a:solidFill>
                <a:schemeClr val="accent6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40C48EA-63F1-58A2-FC05-1EDF7905B5D1}"/>
              </a:ext>
            </a:extLst>
          </p:cNvPr>
          <p:cNvSpPr txBox="1"/>
          <p:nvPr/>
        </p:nvSpPr>
        <p:spPr>
          <a:xfrm>
            <a:off x="481029" y="3657599"/>
            <a:ext cx="8883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Unsere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Kanzlei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zeichnet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sich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durch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ihre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internationale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Ausrichtung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aus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und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bietet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sowohl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ausländischen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Mandanten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mit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Verbindungen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in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unserem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Land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als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auch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nationalen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Mandanten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mit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internationalem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Bezug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rechtliche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Beratung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in den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verschiedenen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Bereichen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des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Rechts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und der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Finanzen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an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s-E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284ADD0-BBF2-7F4B-BD22-4BE8496EB23A}"/>
              </a:ext>
            </a:extLst>
          </p:cNvPr>
          <p:cNvSpPr txBox="1"/>
          <p:nvPr/>
        </p:nvSpPr>
        <p:spPr>
          <a:xfrm>
            <a:off x="467173" y="4408803"/>
            <a:ext cx="3255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SzPct val="130000"/>
              <a:buFont typeface="Wingdings" pitchFamily="2" charset="2"/>
              <a:buChar char="§"/>
            </a:pP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Unser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Team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verfügt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über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Kenntnisse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in den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verschiedenen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Handelsgebieten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was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unseren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praxisübergreifenden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Ansatz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stärkt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665800A-94DB-F363-797E-6ACAC92210EB}"/>
              </a:ext>
            </a:extLst>
          </p:cNvPr>
          <p:cNvSpPr txBox="1"/>
          <p:nvPr/>
        </p:nvSpPr>
        <p:spPr>
          <a:xfrm>
            <a:off x="3585172" y="4399984"/>
            <a:ext cx="3002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SzPct val="130000"/>
              <a:buFont typeface="Wingdings" pitchFamily="2" charset="2"/>
              <a:buChar char="§"/>
            </a:pP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Beratung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von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spanischen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und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ausländischen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Unternehmen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und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Privatpersonen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131529A-F1FC-D5FB-4E22-4E9D1D52C84E}"/>
              </a:ext>
            </a:extLst>
          </p:cNvPr>
          <p:cNvSpPr txBox="1"/>
          <p:nvPr/>
        </p:nvSpPr>
        <p:spPr>
          <a:xfrm>
            <a:off x="481029" y="5429940"/>
            <a:ext cx="8949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Über</a:t>
            </a:r>
            <a:r>
              <a:rPr lang="es-ES" sz="1400" dirty="0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addwills</a:t>
            </a:r>
            <a:r>
              <a:rPr lang="es-ES" sz="1400" dirty="0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verschiedene</a:t>
            </a:r>
            <a:r>
              <a:rPr lang="es-ES" sz="1400" dirty="0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Desks</a:t>
            </a:r>
            <a:r>
              <a:rPr lang="es-ES" sz="1400" dirty="0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s-ES" sz="1400" dirty="0" err="1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mit</a:t>
            </a:r>
            <a:r>
              <a:rPr lang="es-ES" sz="1400" dirty="0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Fachleuten</a:t>
            </a:r>
            <a:r>
              <a:rPr lang="es-ES" sz="1400" dirty="0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die </a:t>
            </a:r>
            <a:r>
              <a:rPr lang="es-ES" sz="1400" dirty="0" err="1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die</a:t>
            </a:r>
            <a:r>
              <a:rPr lang="es-ES" sz="1400" dirty="0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Sprache</a:t>
            </a:r>
            <a:r>
              <a:rPr lang="es-ES" sz="1400" dirty="0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und </a:t>
            </a:r>
            <a:r>
              <a:rPr lang="es-ES" sz="1400" dirty="0" err="1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Kultur</a:t>
            </a:r>
            <a:r>
              <a:rPr lang="es-ES" sz="1400" dirty="0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der </a:t>
            </a:r>
            <a:r>
              <a:rPr lang="es-ES" sz="1400" dirty="0" err="1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jeweiligen</a:t>
            </a:r>
            <a:r>
              <a:rPr lang="es-ES" sz="1400" dirty="0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Länder</a:t>
            </a:r>
            <a:r>
              <a:rPr lang="es-ES" sz="1400" dirty="0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beherrschen</a:t>
            </a:r>
            <a:r>
              <a:rPr lang="es-ES" sz="1400" dirty="0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s-ES" sz="1400" dirty="0" err="1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bieten</a:t>
            </a:r>
            <a:r>
              <a:rPr lang="es-ES" sz="1400" dirty="0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wir </a:t>
            </a:r>
            <a:r>
              <a:rPr lang="es-ES" sz="1400" dirty="0" err="1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eine</a:t>
            </a:r>
            <a:r>
              <a:rPr lang="es-ES" sz="1400" dirty="0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individuelle</a:t>
            </a:r>
            <a:r>
              <a:rPr lang="es-ES" sz="1400" dirty="0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Betreuung</a:t>
            </a:r>
            <a:r>
              <a:rPr lang="es-ES" sz="1400" dirty="0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entsprechend</a:t>
            </a:r>
            <a:r>
              <a:rPr lang="es-ES" sz="1400" dirty="0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ihrer</a:t>
            </a:r>
            <a:r>
              <a:rPr lang="es-ES" sz="1400" dirty="0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spezifischen</a:t>
            </a:r>
            <a:r>
              <a:rPr lang="es-ES" sz="1400" dirty="0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Bedürfnisse</a:t>
            </a:r>
            <a:r>
              <a:rPr lang="es-ES" sz="1400" dirty="0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</p:txBody>
      </p: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202087E5-5B9C-1751-1D7E-289C79C92BBD}"/>
              </a:ext>
            </a:extLst>
          </p:cNvPr>
          <p:cNvCxnSpPr/>
          <p:nvPr/>
        </p:nvCxnSpPr>
        <p:spPr>
          <a:xfrm>
            <a:off x="0" y="6219062"/>
            <a:ext cx="12192000" cy="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AE7CBF02-898A-B135-6471-B3D47C6F6839}"/>
              </a:ext>
            </a:extLst>
          </p:cNvPr>
          <p:cNvSpPr txBox="1"/>
          <p:nvPr/>
        </p:nvSpPr>
        <p:spPr>
          <a:xfrm>
            <a:off x="6413099" y="4408803"/>
            <a:ext cx="2937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SzPct val="130000"/>
              <a:buFont typeface="Wingdings" pitchFamily="2" charset="2"/>
              <a:buChar char="§"/>
            </a:pP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Mitglied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bei 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ITSG,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einem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unabhängigen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Netz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von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Anwaltskanzleien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in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über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50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Ländern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F9064AE-C761-C4D3-E019-21A68D0F2393}"/>
              </a:ext>
            </a:extLst>
          </p:cNvPr>
          <p:cNvSpPr txBox="1"/>
          <p:nvPr/>
        </p:nvSpPr>
        <p:spPr>
          <a:xfrm>
            <a:off x="467173" y="6393578"/>
            <a:ext cx="10103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www.addwill.eu</a:t>
            </a:r>
            <a:endParaRPr lang="de-DE" sz="1200" b="1" dirty="0">
              <a:solidFill>
                <a:schemeClr val="accent6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898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 descr="Ein Bild, das Grün, Karte, Hand enthält.&#10;&#10;Automatisch generierte Beschreibung">
            <a:extLst>
              <a:ext uri="{FF2B5EF4-FFF2-40B4-BE49-F238E27FC236}">
                <a16:creationId xmlns:a16="http://schemas.microsoft.com/office/drawing/2014/main" id="{29F5A4D0-FAE8-BFF5-1DC2-47CA702F9D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9480"/>
          <a:stretch/>
        </p:blipFill>
        <p:spPr>
          <a:xfrm>
            <a:off x="-1" y="4773701"/>
            <a:ext cx="12192000" cy="1447436"/>
          </a:xfrm>
          <a:prstGeom prst="rect">
            <a:avLst/>
          </a:prstGeom>
        </p:spPr>
      </p:pic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A1DE81D4-7F36-86DB-D67A-AEB5901EE365}"/>
              </a:ext>
            </a:extLst>
          </p:cNvPr>
          <p:cNvCxnSpPr/>
          <p:nvPr/>
        </p:nvCxnSpPr>
        <p:spPr>
          <a:xfrm>
            <a:off x="0" y="949935"/>
            <a:ext cx="12192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59644102-7B0E-D602-3313-89812ED32B3B}"/>
              </a:ext>
            </a:extLst>
          </p:cNvPr>
          <p:cNvCxnSpPr/>
          <p:nvPr/>
        </p:nvCxnSpPr>
        <p:spPr>
          <a:xfrm>
            <a:off x="0" y="6200808"/>
            <a:ext cx="12192000" cy="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F23E1925-C024-BDBA-5D57-B56738F98846}"/>
              </a:ext>
            </a:extLst>
          </p:cNvPr>
          <p:cNvSpPr txBox="1"/>
          <p:nvPr/>
        </p:nvSpPr>
        <p:spPr>
          <a:xfrm>
            <a:off x="467174" y="1243407"/>
            <a:ext cx="736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03 | </a:t>
            </a:r>
            <a: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German </a:t>
            </a:r>
            <a:r>
              <a:rPr lang="de-DE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desk</a:t>
            </a:r>
            <a: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F4EBBF04-AD6B-AB7C-D675-86E26E20C24C}"/>
              </a:ext>
            </a:extLst>
          </p:cNvPr>
          <p:cNvCxnSpPr>
            <a:cxnSpLocks/>
          </p:cNvCxnSpPr>
          <p:nvPr/>
        </p:nvCxnSpPr>
        <p:spPr>
          <a:xfrm>
            <a:off x="5541099" y="2368153"/>
            <a:ext cx="0" cy="153098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fik 31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F7BB71A9-A40E-EA68-5108-EAC3B3505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3" y="293277"/>
            <a:ext cx="1246775" cy="40043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8B29F92-1456-837B-8192-FEA2ADE4C732}"/>
              </a:ext>
            </a:extLst>
          </p:cNvPr>
          <p:cNvSpPr txBox="1"/>
          <p:nvPr/>
        </p:nvSpPr>
        <p:spPr>
          <a:xfrm>
            <a:off x="467173" y="6393578"/>
            <a:ext cx="10103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www.addwill.eu</a:t>
            </a:r>
            <a:endParaRPr lang="de-DE" sz="1200" b="1" dirty="0">
              <a:solidFill>
                <a:schemeClr val="accent6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3D022D2-F86C-4347-A0E6-71E3BBFC9A37}"/>
              </a:ext>
            </a:extLst>
          </p:cNvPr>
          <p:cNvSpPr txBox="1"/>
          <p:nvPr/>
        </p:nvSpPr>
        <p:spPr>
          <a:xfrm>
            <a:off x="10173118" y="290784"/>
            <a:ext cx="1551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>
                <a:solidFill>
                  <a:schemeClr val="accent6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your</a:t>
            </a:r>
            <a:r>
              <a:rPr lang="de-DE" sz="1200" b="1" dirty="0">
                <a:solidFill>
                  <a:schemeClr val="accent6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de-DE" sz="1200" b="1" dirty="0" err="1">
                <a:solidFill>
                  <a:schemeClr val="accent6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vision</a:t>
            </a:r>
            <a:r>
              <a:rPr lang="de-DE" sz="1200" b="1" dirty="0">
                <a:solidFill>
                  <a:schemeClr val="accent6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, </a:t>
            </a:r>
            <a:br>
              <a:rPr lang="de-DE" sz="1200" b="1" dirty="0">
                <a:solidFill>
                  <a:schemeClr val="accent6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</a:br>
            <a:r>
              <a:rPr lang="de-DE" sz="1200" b="1" dirty="0" err="1">
                <a:solidFill>
                  <a:schemeClr val="accent6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our</a:t>
            </a:r>
            <a:r>
              <a:rPr lang="de-DE" sz="1200" b="1" dirty="0">
                <a:solidFill>
                  <a:schemeClr val="accent6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de-DE" sz="1200" b="1" dirty="0" err="1">
                <a:solidFill>
                  <a:schemeClr val="accent6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challenge</a:t>
            </a:r>
            <a:endParaRPr lang="de-DE" sz="1200" b="1" dirty="0">
              <a:solidFill>
                <a:schemeClr val="accent6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20AB034-F1BF-7B22-2FFB-DFDF55E40317}"/>
              </a:ext>
            </a:extLst>
          </p:cNvPr>
          <p:cNvSpPr txBox="1"/>
          <p:nvPr/>
        </p:nvSpPr>
        <p:spPr>
          <a:xfrm>
            <a:off x="1064436" y="1751042"/>
            <a:ext cx="9005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Lösungen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für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unsere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Kunden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aus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dem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DACH </a:t>
            </a:r>
            <a:r>
              <a:rPr lang="es-E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Bereich</a:t>
            </a: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(</a:t>
            </a:r>
            <a:r>
              <a:rPr lang="es-E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Deutschland</a:t>
            </a: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s-E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Österreich</a:t>
            </a: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s-E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Schweiz</a:t>
            </a: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  <a:endParaRPr lang="es-ES" sz="1800" b="1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971F7D7-294F-4797-27AD-24735B0F795A}"/>
              </a:ext>
            </a:extLst>
          </p:cNvPr>
          <p:cNvSpPr txBox="1"/>
          <p:nvPr/>
        </p:nvSpPr>
        <p:spPr>
          <a:xfrm>
            <a:off x="5812326" y="2353901"/>
            <a:ext cx="3652656" cy="348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SzPct val="117000"/>
              <a:buFont typeface="Wingdings" pitchFamily="2" charset="2"/>
              <a:buChar char="§"/>
            </a:pPr>
            <a:r>
              <a:rPr lang="es-ES" sz="1600" dirty="0" err="1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Beratung</a:t>
            </a:r>
            <a:r>
              <a:rPr lang="es-ES" sz="1600" dirty="0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600" dirty="0" err="1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für</a:t>
            </a:r>
            <a:r>
              <a:rPr lang="es-ES" sz="1600" dirty="0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600" dirty="0" err="1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Privatpersonen</a:t>
            </a:r>
            <a:endParaRPr lang="es-ES" sz="1600" dirty="0">
              <a:solidFill>
                <a:schemeClr val="accent6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25325E1-6952-159D-F3D7-7DFABA2C9FA7}"/>
              </a:ext>
            </a:extLst>
          </p:cNvPr>
          <p:cNvSpPr txBox="1"/>
          <p:nvPr/>
        </p:nvSpPr>
        <p:spPr>
          <a:xfrm>
            <a:off x="481630" y="2340643"/>
            <a:ext cx="3215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SzPct val="117000"/>
              <a:buFont typeface="Wingdings" pitchFamily="2" charset="2"/>
              <a:buChar char="§"/>
            </a:pPr>
            <a:r>
              <a:rPr lang="de-DE" sz="1600" dirty="0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Beratung für Unternehmen</a:t>
            </a:r>
            <a:endParaRPr lang="de-DE" sz="1600" dirty="0">
              <a:solidFill>
                <a:schemeClr val="accent6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04144EE-7626-0995-0CD6-7A99F2F6C96B}"/>
              </a:ext>
            </a:extLst>
          </p:cNvPr>
          <p:cNvSpPr txBox="1"/>
          <p:nvPr/>
        </p:nvSpPr>
        <p:spPr>
          <a:xfrm>
            <a:off x="506809" y="2662268"/>
            <a:ext cx="4442035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indent="-22860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Wir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beraten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deutschsprachige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Unternehmen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über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ihre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spanischen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Investitionen</a:t>
            </a:r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71450" indent="-17145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28600" indent="-22860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Wir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beraten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sie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steuerlich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über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ihre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internationalen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Personaleinsätze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marL="228600" indent="-22860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</a:endParaRPr>
          </a:p>
          <a:p>
            <a:pPr marL="228600" indent="-22860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Einhaltung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internationaler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geschäftlicher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Vorschriften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marL="228600" indent="-22860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28600" indent="-22860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Proaktives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management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der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internationalen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Unternehmensrisiken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71450" indent="-17145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Begleitung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in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internationalen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Geschäftsabwicklungen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marL="171450" indent="-17145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28600" indent="-22860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23BB053-ECD1-2643-7636-8EE56B9BCC05}"/>
              </a:ext>
            </a:extLst>
          </p:cNvPr>
          <p:cNvSpPr txBox="1"/>
          <p:nvPr/>
        </p:nvSpPr>
        <p:spPr>
          <a:xfrm>
            <a:off x="5833182" y="2697429"/>
            <a:ext cx="6135499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indent="-22860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Wir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beraten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in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Spanien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ansässige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Privatpersonen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in der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Verlegung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ihres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Wohnsitzes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ins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Ausland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und in der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Verwaltung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ihres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Vermögens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im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Ausland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28600" indent="-22860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Wir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beraten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ausländische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Privatpersonen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die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ihren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Wohnsitz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nach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Spanien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verlegen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und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begleiten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sie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in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allen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steuerlichen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und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ausländerrechtlichen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Angelegenheiten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marL="228600" indent="-22860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28600" indent="-22860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28600" indent="-22860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28600" indent="-22860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Eigene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deutschsprachige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Fachleute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und ein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internationales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Netzwerk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von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Kanzleien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auf der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ganzen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Welt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71450" indent="-17145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Ständige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Aktualisierung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über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rechtliche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Änderungen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und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internationale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Regelungen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</a:p>
          <a:p>
            <a:pPr marL="171450" indent="-171450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28600" indent="-22860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es-ES" sz="1200" dirty="0">
              <a:solidFill>
                <a:schemeClr val="bg1"/>
              </a:solidFill>
            </a:endParaRPr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40391D87-11B9-15F3-517A-905CC71B9657}"/>
              </a:ext>
            </a:extLst>
          </p:cNvPr>
          <p:cNvCxnSpPr/>
          <p:nvPr/>
        </p:nvCxnSpPr>
        <p:spPr>
          <a:xfrm>
            <a:off x="0" y="4763190"/>
            <a:ext cx="12192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BB1D80EB-C0A5-F685-1CC6-FAC26F91D794}"/>
              </a:ext>
            </a:extLst>
          </p:cNvPr>
          <p:cNvCxnSpPr/>
          <p:nvPr/>
        </p:nvCxnSpPr>
        <p:spPr>
          <a:xfrm>
            <a:off x="5519131" y="2397373"/>
            <a:ext cx="0" cy="1869716"/>
          </a:xfrm>
          <a:prstGeom prst="line">
            <a:avLst/>
          </a:prstGeom>
          <a:ln w="1587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20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74B9A6D-75C6-6FCA-78CA-4D00397BBE77}"/>
              </a:ext>
            </a:extLst>
          </p:cNvPr>
          <p:cNvSpPr/>
          <p:nvPr/>
        </p:nvSpPr>
        <p:spPr>
          <a:xfrm>
            <a:off x="5491807" y="1806764"/>
            <a:ext cx="1589053" cy="1670127"/>
          </a:xfrm>
          <a:prstGeom prst="rect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6"/>
                </a:solidFill>
              </a:ln>
            </a:endParaRPr>
          </a:p>
        </p:txBody>
      </p:sp>
      <p:pic>
        <p:nvPicPr>
          <p:cNvPr id="8" name="Grafik 7" descr="Ein Bild, das Menschliches Gesicht, Person, Kleidung, Lächeln enthält.&#10;&#10;Automatisch generierte Beschreibung">
            <a:extLst>
              <a:ext uri="{FF2B5EF4-FFF2-40B4-BE49-F238E27FC236}">
                <a16:creationId xmlns:a16="http://schemas.microsoft.com/office/drawing/2014/main" id="{631AA279-B225-24BC-9744-82E6D593F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516" y="1597081"/>
            <a:ext cx="1659571" cy="1744242"/>
          </a:xfrm>
          <a:prstGeom prst="rect">
            <a:avLst/>
          </a:prstGeom>
          <a:ln>
            <a:noFill/>
          </a:ln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F4D27E4C-70BF-01B8-92D6-9D8AB55C24A5}"/>
              </a:ext>
            </a:extLst>
          </p:cNvPr>
          <p:cNvCxnSpPr/>
          <p:nvPr/>
        </p:nvCxnSpPr>
        <p:spPr>
          <a:xfrm>
            <a:off x="0" y="949935"/>
            <a:ext cx="12192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C17D0E52-C63F-9D8C-0DE1-6A48FC6F5AD3}"/>
              </a:ext>
            </a:extLst>
          </p:cNvPr>
          <p:cNvSpPr txBox="1"/>
          <p:nvPr/>
        </p:nvSpPr>
        <p:spPr>
          <a:xfrm>
            <a:off x="7419714" y="1631692"/>
            <a:ext cx="18400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BEATRIZ ARGILÉS RIEDL</a:t>
            </a:r>
          </a:p>
          <a:p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de-DE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+34.93.238.50.08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de-DE" sz="12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+34.669.818.710</a:t>
            </a:r>
            <a:br>
              <a:rPr lang="de-DE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de-DE" sz="1200" b="0" i="0" u="none" strike="noStrike" dirty="0" err="1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bargiles@addwill.eu</a:t>
            </a:r>
            <a:endParaRPr lang="de-DE" sz="1200" dirty="0">
              <a:solidFill>
                <a:schemeClr val="accent6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de-DE" sz="1200" dirty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  <a:p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Passeig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Sant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Gervasi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, 27</a:t>
            </a:r>
          </a:p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08022 Barcelona</a:t>
            </a:r>
          </a:p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+ 34 93 238 50 08</a:t>
            </a:r>
          </a:p>
          <a:p>
            <a:endParaRPr lang="de-DE" sz="120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06ADC8CC-7A64-C146-D2F8-D3D4785EE316}"/>
              </a:ext>
            </a:extLst>
          </p:cNvPr>
          <p:cNvCxnSpPr/>
          <p:nvPr/>
        </p:nvCxnSpPr>
        <p:spPr>
          <a:xfrm>
            <a:off x="0" y="6200808"/>
            <a:ext cx="12192000" cy="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BF538F23-9190-D31D-EC71-18C1DAF526E7}"/>
              </a:ext>
            </a:extLst>
          </p:cNvPr>
          <p:cNvSpPr txBox="1"/>
          <p:nvPr/>
        </p:nvSpPr>
        <p:spPr>
          <a:xfrm>
            <a:off x="467174" y="1243406"/>
            <a:ext cx="3855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04 | </a:t>
            </a:r>
            <a: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Kontaktperson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7EB7009-0110-DFB9-62F0-21CF1A543147}"/>
              </a:ext>
            </a:extLst>
          </p:cNvPr>
          <p:cNvSpPr txBox="1"/>
          <p:nvPr/>
        </p:nvSpPr>
        <p:spPr>
          <a:xfrm>
            <a:off x="2812225" y="5050698"/>
            <a:ext cx="1600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C/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Hermosilla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 64, 4A</a:t>
            </a:r>
          </a:p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28001 Madrid</a:t>
            </a:r>
          </a:p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+ 34 93 238 50 08</a:t>
            </a:r>
          </a:p>
          <a:p>
            <a:r>
              <a:rPr lang="de-DE" sz="1200" dirty="0" err="1">
                <a:solidFill>
                  <a:schemeClr val="accent6"/>
                </a:solidFill>
                <a:effectLst/>
                <a:latin typeface="Source Sans Pro" panose="020B0503030403020204" pitchFamily="34" charset="0"/>
              </a:rPr>
              <a:t>madrid@addwill.eu</a:t>
            </a:r>
            <a:endParaRPr lang="de-DE" sz="1200" dirty="0">
              <a:solidFill>
                <a:schemeClr val="accent6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9341F2D-D497-5412-1D44-99033323C1FF}"/>
              </a:ext>
            </a:extLst>
          </p:cNvPr>
          <p:cNvSpPr txBox="1"/>
          <p:nvPr/>
        </p:nvSpPr>
        <p:spPr>
          <a:xfrm>
            <a:off x="5182517" y="5050697"/>
            <a:ext cx="1852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Gran Via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Jaume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 I, 76, 2 1</a:t>
            </a:r>
          </a:p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17001 Girona</a:t>
            </a:r>
          </a:p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+ 34 972 666 068</a:t>
            </a:r>
          </a:p>
          <a:p>
            <a:r>
              <a:rPr lang="de-DE" sz="1200" dirty="0" err="1">
                <a:solidFill>
                  <a:schemeClr val="accent6"/>
                </a:solidFill>
                <a:effectLst/>
                <a:latin typeface="Source Sans Pro" panose="020B0503030403020204" pitchFamily="34" charset="0"/>
              </a:rPr>
              <a:t>girona@addwill.eu</a:t>
            </a:r>
            <a:endParaRPr lang="de-DE" sz="1200" dirty="0">
              <a:solidFill>
                <a:schemeClr val="accent6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29A5618-3185-2731-60BE-B6674123EEC8}"/>
              </a:ext>
            </a:extLst>
          </p:cNvPr>
          <p:cNvSpPr txBox="1"/>
          <p:nvPr/>
        </p:nvSpPr>
        <p:spPr>
          <a:xfrm>
            <a:off x="10412864" y="5050696"/>
            <a:ext cx="1657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C/Prat de la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Creu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n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º 77</a:t>
            </a:r>
          </a:p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AD500 Andorra la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Vella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+ 376 833 333</a:t>
            </a:r>
          </a:p>
          <a:p>
            <a:r>
              <a:rPr lang="de-DE" sz="1200" dirty="0">
                <a:solidFill>
                  <a:schemeClr val="accent6"/>
                </a:solidFill>
                <a:effectLst/>
                <a:latin typeface="Source Sans Pro" panose="020B0503030403020204" pitchFamily="34" charset="0"/>
              </a:rPr>
              <a:t>andorra@addwill.eu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775A6DB-026D-2D60-AFA3-6513BC0FFE0D}"/>
              </a:ext>
            </a:extLst>
          </p:cNvPr>
          <p:cNvSpPr txBox="1"/>
          <p:nvPr/>
        </p:nvSpPr>
        <p:spPr>
          <a:xfrm>
            <a:off x="7670316" y="5050697"/>
            <a:ext cx="242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Passeig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 Joan Carles I, 23,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Local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 8 </a:t>
            </a:r>
          </a:p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07800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Eivissa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 (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Balears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)</a:t>
            </a:r>
          </a:p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+ 34 971 934 488</a:t>
            </a:r>
          </a:p>
          <a:p>
            <a:r>
              <a:rPr lang="de-DE" sz="1200" dirty="0" err="1">
                <a:solidFill>
                  <a:schemeClr val="accent6"/>
                </a:solidFill>
                <a:effectLst/>
                <a:latin typeface="Source Sans Pro" panose="020B0503030403020204" pitchFamily="34" charset="0"/>
              </a:rPr>
              <a:t>balears@addwill.eu</a:t>
            </a:r>
            <a:endParaRPr lang="de-DE" sz="1200" dirty="0">
              <a:solidFill>
                <a:schemeClr val="accent6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8337518-A2B2-7688-5EB3-F5FBDB70BD27}"/>
              </a:ext>
            </a:extLst>
          </p:cNvPr>
          <p:cNvSpPr txBox="1"/>
          <p:nvPr/>
        </p:nvSpPr>
        <p:spPr>
          <a:xfrm>
            <a:off x="386600" y="5054160"/>
            <a:ext cx="1732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C/Balmes 150, 5º</a:t>
            </a:r>
          </a:p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08008 Barcelona</a:t>
            </a:r>
          </a:p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</a:rPr>
              <a:t>+ 34 93 487 5200</a:t>
            </a:r>
          </a:p>
          <a:p>
            <a:r>
              <a:rPr lang="de-DE" sz="1200" dirty="0" err="1">
                <a:solidFill>
                  <a:schemeClr val="accent6"/>
                </a:solidFill>
                <a:latin typeface="Source Sans Pro" panose="020B0503030403020204" pitchFamily="34" charset="0"/>
              </a:rPr>
              <a:t>barcelona@addwill.eu</a:t>
            </a:r>
            <a:endParaRPr lang="de-DE" sz="1200" dirty="0">
              <a:solidFill>
                <a:schemeClr val="accent6"/>
              </a:solidFill>
              <a:effectLst/>
              <a:latin typeface="Source Sans Pro" panose="020B0503030403020204" pitchFamily="34" charset="0"/>
            </a:endParaRPr>
          </a:p>
        </p:txBody>
      </p: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035463E4-B0AB-7731-A17D-AAFA3C9D8904}"/>
              </a:ext>
            </a:extLst>
          </p:cNvPr>
          <p:cNvCxnSpPr>
            <a:cxnSpLocks/>
          </p:cNvCxnSpPr>
          <p:nvPr/>
        </p:nvCxnSpPr>
        <p:spPr>
          <a:xfrm flipH="1">
            <a:off x="3636660" y="2478728"/>
            <a:ext cx="1777554" cy="163099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DC6B7D26-6C9C-414A-D61A-A6C092A16BEE}"/>
              </a:ext>
            </a:extLst>
          </p:cNvPr>
          <p:cNvCxnSpPr>
            <a:cxnSpLocks/>
          </p:cNvCxnSpPr>
          <p:nvPr/>
        </p:nvCxnSpPr>
        <p:spPr>
          <a:xfrm>
            <a:off x="2471327" y="5162202"/>
            <a:ext cx="0" cy="83099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910A1273-2AEE-E899-2A40-725FEBEEDBC5}"/>
              </a:ext>
            </a:extLst>
          </p:cNvPr>
          <p:cNvCxnSpPr>
            <a:cxnSpLocks/>
          </p:cNvCxnSpPr>
          <p:nvPr/>
        </p:nvCxnSpPr>
        <p:spPr>
          <a:xfrm>
            <a:off x="4942384" y="5162202"/>
            <a:ext cx="0" cy="83099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F06CEF81-A91E-1C9E-CF83-26A4AC5982E7}"/>
              </a:ext>
            </a:extLst>
          </p:cNvPr>
          <p:cNvCxnSpPr>
            <a:cxnSpLocks/>
          </p:cNvCxnSpPr>
          <p:nvPr/>
        </p:nvCxnSpPr>
        <p:spPr>
          <a:xfrm>
            <a:off x="7424327" y="5162202"/>
            <a:ext cx="0" cy="83099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>
            <a:extLst>
              <a:ext uri="{FF2B5EF4-FFF2-40B4-BE49-F238E27FC236}">
                <a16:creationId xmlns:a16="http://schemas.microsoft.com/office/drawing/2014/main" id="{2413FBC2-EABD-3468-EF8D-EE15AADB488A}"/>
              </a:ext>
            </a:extLst>
          </p:cNvPr>
          <p:cNvCxnSpPr>
            <a:cxnSpLocks/>
          </p:cNvCxnSpPr>
          <p:nvPr/>
        </p:nvCxnSpPr>
        <p:spPr>
          <a:xfrm>
            <a:off x="10276384" y="5162202"/>
            <a:ext cx="0" cy="83099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282FB204-3CE2-6E1D-7065-6BC22D1D0C2B}"/>
              </a:ext>
            </a:extLst>
          </p:cNvPr>
          <p:cNvSpPr txBox="1"/>
          <p:nvPr/>
        </p:nvSpPr>
        <p:spPr>
          <a:xfrm>
            <a:off x="467173" y="6393578"/>
            <a:ext cx="10103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www.addwill.eu</a:t>
            </a:r>
            <a:endParaRPr lang="de-DE" sz="1200" b="1" dirty="0">
              <a:solidFill>
                <a:schemeClr val="accent6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E5A0BB1-CC08-0730-CC23-2AB31F2CB0D7}"/>
              </a:ext>
            </a:extLst>
          </p:cNvPr>
          <p:cNvSpPr txBox="1"/>
          <p:nvPr/>
        </p:nvSpPr>
        <p:spPr>
          <a:xfrm>
            <a:off x="10173118" y="290784"/>
            <a:ext cx="1551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>
                <a:solidFill>
                  <a:schemeClr val="accent6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your</a:t>
            </a:r>
            <a:r>
              <a:rPr lang="de-DE" sz="1200" b="1" dirty="0">
                <a:solidFill>
                  <a:schemeClr val="accent6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de-DE" sz="1200" b="1" dirty="0" err="1">
                <a:solidFill>
                  <a:schemeClr val="accent6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vision</a:t>
            </a:r>
            <a:r>
              <a:rPr lang="de-DE" sz="1200" b="1" dirty="0">
                <a:solidFill>
                  <a:schemeClr val="accent6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, </a:t>
            </a:r>
            <a:br>
              <a:rPr lang="de-DE" sz="1200" b="1" dirty="0">
                <a:solidFill>
                  <a:schemeClr val="accent6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</a:br>
            <a:r>
              <a:rPr lang="de-DE" sz="1200" b="1" dirty="0" err="1">
                <a:solidFill>
                  <a:schemeClr val="accent6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our</a:t>
            </a:r>
            <a:r>
              <a:rPr lang="de-DE" sz="1200" b="1" dirty="0">
                <a:solidFill>
                  <a:schemeClr val="accent6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de-DE" sz="1200" b="1" dirty="0" err="1">
                <a:solidFill>
                  <a:schemeClr val="accent6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challenge</a:t>
            </a:r>
            <a:endParaRPr lang="de-DE" sz="1200" b="1" dirty="0">
              <a:solidFill>
                <a:schemeClr val="accent6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</a:endParaRP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1E69CEC6-5655-1558-E92B-1ED5697CC5BA}"/>
              </a:ext>
            </a:extLst>
          </p:cNvPr>
          <p:cNvCxnSpPr/>
          <p:nvPr/>
        </p:nvCxnSpPr>
        <p:spPr>
          <a:xfrm>
            <a:off x="0" y="4932840"/>
            <a:ext cx="12192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67D768A0-1668-9AB4-2B25-6FA6F2773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3" y="293277"/>
            <a:ext cx="1246775" cy="400437"/>
          </a:xfrm>
          <a:prstGeom prst="rect">
            <a:avLst/>
          </a:prstGeom>
        </p:spPr>
      </p:pic>
      <p:pic>
        <p:nvPicPr>
          <p:cNvPr id="21" name="Grafik 2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01133F86-484C-B918-B603-844C5DD19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73" y="1466864"/>
            <a:ext cx="3995661" cy="3465976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B05AFFE8-A96F-55B6-31E3-20AAC3B014C8}"/>
              </a:ext>
            </a:extLst>
          </p:cNvPr>
          <p:cNvSpPr/>
          <p:nvPr/>
        </p:nvSpPr>
        <p:spPr>
          <a:xfrm>
            <a:off x="2010004" y="3029358"/>
            <a:ext cx="89781" cy="89017"/>
          </a:xfrm>
          <a:prstGeom prst="rect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828E96FD-01EB-707A-3C70-5BF55427EBC5}"/>
              </a:ext>
            </a:extLst>
          </p:cNvPr>
          <p:cNvSpPr/>
          <p:nvPr/>
        </p:nvSpPr>
        <p:spPr>
          <a:xfrm>
            <a:off x="3507492" y="2600528"/>
            <a:ext cx="89781" cy="89017"/>
          </a:xfrm>
          <a:prstGeom prst="rect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20930ACD-AFD7-BC71-C0A1-2739D251FBC2}"/>
              </a:ext>
            </a:extLst>
          </p:cNvPr>
          <p:cNvSpPr/>
          <p:nvPr/>
        </p:nvSpPr>
        <p:spPr>
          <a:xfrm>
            <a:off x="3727903" y="2469202"/>
            <a:ext cx="89781" cy="89017"/>
          </a:xfrm>
          <a:prstGeom prst="rect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20005262-5BC1-E45D-EF03-7EF540A0AD29}"/>
              </a:ext>
            </a:extLst>
          </p:cNvPr>
          <p:cNvSpPr/>
          <p:nvPr/>
        </p:nvSpPr>
        <p:spPr>
          <a:xfrm>
            <a:off x="3335934" y="2217903"/>
            <a:ext cx="89781" cy="89017"/>
          </a:xfrm>
          <a:prstGeom prst="rect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3033B357-855C-8F28-B86D-DBE0F3585150}"/>
              </a:ext>
            </a:extLst>
          </p:cNvPr>
          <p:cNvSpPr/>
          <p:nvPr/>
        </p:nvSpPr>
        <p:spPr>
          <a:xfrm>
            <a:off x="3451615" y="3536582"/>
            <a:ext cx="89781" cy="89017"/>
          </a:xfrm>
          <a:prstGeom prst="rect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6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19544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458</Words>
  <Application>Microsoft Office PowerPoint</Application>
  <PresentationFormat>Panorámica</PresentationFormat>
  <Paragraphs>67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Source Sans Pro</vt:lpstr>
      <vt:lpstr>Source Sans Pro Semibold</vt:lpstr>
      <vt:lpstr>Wingdings</vt:lpstr>
      <vt:lpstr>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Kristin Leichtl</dc:creator>
  <cp:lastModifiedBy>Míriam Rojas Domínguez</cp:lastModifiedBy>
  <cp:revision>31</cp:revision>
  <dcterms:created xsi:type="dcterms:W3CDTF">2023-10-30T17:29:30Z</dcterms:created>
  <dcterms:modified xsi:type="dcterms:W3CDTF">2024-04-18T08:25:37Z</dcterms:modified>
</cp:coreProperties>
</file>